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Proxima Nova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.fntdata"/><Relationship Id="rId22" Type="http://schemas.openxmlformats.org/officeDocument/2006/relationships/font" Target="fonts/ProximaNova-boldItalic.fntdata"/><Relationship Id="rId21" Type="http://schemas.openxmlformats.org/officeDocument/2006/relationships/font" Target="fonts/ProximaNova-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19" Type="http://schemas.openxmlformats.org/officeDocument/2006/relationships/font" Target="fonts/ProximaNova-regular.fntdata"/><Relationship Id="rId18" Type="http://schemas.openxmlformats.org/officeDocument/2006/relationships/font" Target="fonts/Raleway-boldItalic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6f1dbc7249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6f1dbc7249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f88252dc4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f88252dc4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dashboard answers some questions such 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More visualizations will be added/finalized per our results and findings…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6cc680159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6cc680159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6e481af0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6e481af0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f1dbc72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f1dbc72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6d543d14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6d543d14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1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1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56" name="Google Shape;56;p1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" name="Google Shape;58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9" name="Google Shape;59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" name="Google Shape;61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" name="Google Shape;65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2" name="Google Shape;72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" name="Google Shape;74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6" name="Google Shape;76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" name="Google Shape;77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81" name="Google Shape;81;p16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4" name="Google Shape;84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6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2" name="Google Shape;92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ublic.tableau.com/app/profile/hilda.vazqez/viz/MediaMarketinganditscost/MediaMarketinganditsCost" TargetMode="External"/><Relationship Id="rId4" Type="http://schemas.openxmlformats.org/officeDocument/2006/relationships/hyperlink" Target="https://public.tableau.com/app/profile/hilda.vazqez/viz/MediaMarketinganditscost/MediaMarketinganditsCost" TargetMode="External"/><Relationship Id="rId5" Type="http://schemas.openxmlformats.org/officeDocument/2006/relationships/hyperlink" Target="https://public.tableau.com/app/profile/hilda.vazqez/viz/MediaMarketinganditscost/MediaMarketinganditsCost" TargetMode="External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Food Mart</a:t>
            </a:r>
            <a:endParaRPr b="1" sz="4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Media Cost Prediction &amp;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Customer Segmentation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9025" y="216575"/>
            <a:ext cx="7034977" cy="492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216275" y="1108350"/>
            <a:ext cx="224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9"/>
          <p:cNvSpPr txBox="1"/>
          <p:nvPr>
            <p:ph idx="4294967295" type="title"/>
          </p:nvPr>
        </p:nvSpPr>
        <p:spPr>
          <a:xfrm>
            <a:off x="0" y="0"/>
            <a:ext cx="2549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Data Visualizations</a:t>
            </a:r>
            <a:endParaRPr/>
          </a:p>
        </p:txBody>
      </p:sp>
      <p:sp>
        <p:nvSpPr>
          <p:cNvPr id="109" name="Google Shape;109;p19"/>
          <p:cNvSpPr txBox="1"/>
          <p:nvPr/>
        </p:nvSpPr>
        <p:spPr>
          <a:xfrm>
            <a:off x="0" y="1126375"/>
            <a:ext cx="21090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hat are the demographics?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What are the top selling foods?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 store types by sales?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2250" y="85550"/>
            <a:ext cx="6022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Data Visualizations    </a:t>
            </a:r>
            <a:r>
              <a:rPr lang="en-GB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Media Marketing and its cost</a:t>
            </a:r>
            <a:r>
              <a:rPr lang="en-GB" sz="16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    </a:t>
            </a:r>
            <a:r>
              <a:rPr b="0" lang="en-GB" sz="14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/>
              </a:rPr>
              <a:t>                                </a:t>
            </a:r>
            <a:endParaRPr sz="2900"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153175" y="1031925"/>
            <a:ext cx="1644600" cy="30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was used to predict Media Cost; the dashboard represents the cost of media for a Food Marts in 3 states.  Also, the cost of media on its different categories.  Visualizations will be updated as per our findings and to answer all our questions.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19575" y="532075"/>
            <a:ext cx="6964675" cy="441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855150" y="512025"/>
            <a:ext cx="1738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</a:t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125" y="1325325"/>
            <a:ext cx="6300524" cy="328389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/>
        </p:nvSpPr>
        <p:spPr>
          <a:xfrm>
            <a:off x="6399300" y="1722200"/>
            <a:ext cx="2744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Database : SQL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SQL - &gt; Jupyter Notebook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5 Tables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Joins to create new Tables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Foreign Key Columns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727650" y="50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Machine Learning Overview</a:t>
            </a:r>
            <a:endParaRPr b="1"/>
          </a:p>
        </p:txBody>
      </p:sp>
      <p:sp>
        <p:nvSpPr>
          <p:cNvPr id="130" name="Google Shape;130;p22"/>
          <p:cNvSpPr/>
          <p:nvPr/>
        </p:nvSpPr>
        <p:spPr>
          <a:xfrm>
            <a:off x="457565" y="13342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948691" y="11538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/>
              <a:t>ML Models have been re-fit to evaluate the </a:t>
            </a:r>
            <a:r>
              <a:rPr lang="en-GB" sz="1100"/>
              <a:t>separate</a:t>
            </a:r>
            <a:r>
              <a:rPr lang="en-GB" sz="1100"/>
              <a:t> tables described in our updated Database ETL</a:t>
            </a:r>
            <a:endParaRPr sz="1100"/>
          </a:p>
        </p:txBody>
      </p:sp>
      <p:sp>
        <p:nvSpPr>
          <p:cNvPr id="132" name="Google Shape;132;p22"/>
          <p:cNvSpPr/>
          <p:nvPr/>
        </p:nvSpPr>
        <p:spPr>
          <a:xfrm>
            <a:off x="457565" y="24073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948691" y="22056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/>
              <a:t>This week’s goal was to explore the effect,  if any, that grouping &amp; aggregating  variables may have on our ML models</a:t>
            </a:r>
            <a:endParaRPr sz="1100"/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3916" y="1153800"/>
            <a:ext cx="4858816" cy="298484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/>
        </p:nvSpPr>
        <p:spPr>
          <a:xfrm>
            <a:off x="5968825" y="1724325"/>
            <a:ext cx="197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>
                <a:solidFill>
                  <a:srgbClr val="134F5C"/>
                </a:solidFill>
                <a:latin typeface="Lato"/>
                <a:ea typeface="Lato"/>
                <a:cs typeface="Lato"/>
                <a:sym typeface="Lato"/>
              </a:rPr>
              <a:t>Aggregation Example</a:t>
            </a:r>
            <a:endParaRPr b="1" i="1">
              <a:solidFill>
                <a:srgbClr val="134F5C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" name="Google Shape;140;p23"/>
          <p:cNvCxnSpPr>
            <a:stCxn id="141" idx="2"/>
            <a:endCxn id="142" idx="0"/>
          </p:cNvCxnSpPr>
          <p:nvPr/>
        </p:nvCxnSpPr>
        <p:spPr>
          <a:xfrm flipH="1" rot="-5400000">
            <a:off x="3636350" y="1294000"/>
            <a:ext cx="1383600" cy="2193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43" name="Google Shape;143;p23"/>
          <p:cNvCxnSpPr>
            <a:stCxn id="144" idx="0"/>
            <a:endCxn id="141" idx="2"/>
          </p:cNvCxnSpPr>
          <p:nvPr/>
        </p:nvCxnSpPr>
        <p:spPr>
          <a:xfrm rot="-5400000">
            <a:off x="2573100" y="449975"/>
            <a:ext cx="1383600" cy="19074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45" name="Google Shape;145;p23"/>
          <p:cNvCxnSpPr>
            <a:stCxn id="146" idx="2"/>
            <a:endCxn id="147" idx="0"/>
          </p:cNvCxnSpPr>
          <p:nvPr/>
        </p:nvCxnSpPr>
        <p:spPr>
          <a:xfrm flipH="1" rot="-5400000">
            <a:off x="2990100" y="2800325"/>
            <a:ext cx="677700" cy="600"/>
          </a:xfrm>
          <a:prstGeom prst="bentConnector3">
            <a:avLst>
              <a:gd fmla="val 50008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48" name="Google Shape;148;p23"/>
          <p:cNvCxnSpPr>
            <a:stCxn id="149" idx="0"/>
            <a:endCxn id="144" idx="2"/>
          </p:cNvCxnSpPr>
          <p:nvPr/>
        </p:nvCxnSpPr>
        <p:spPr>
          <a:xfrm flipH="1" rot="5400000">
            <a:off x="1731775" y="3041188"/>
            <a:ext cx="1451100" cy="292200"/>
          </a:xfrm>
          <a:prstGeom prst="bentConnector3">
            <a:avLst>
              <a:gd fmla="val 12629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50" name="Google Shape;150;p23"/>
          <p:cNvCxnSpPr>
            <a:stCxn id="151" idx="2"/>
            <a:endCxn id="152" idx="0"/>
          </p:cNvCxnSpPr>
          <p:nvPr/>
        </p:nvCxnSpPr>
        <p:spPr>
          <a:xfrm flipH="1" rot="-5400000">
            <a:off x="5331750" y="2868875"/>
            <a:ext cx="805800" cy="600"/>
          </a:xfrm>
          <a:prstGeom prst="bentConnector3">
            <a:avLst>
              <a:gd fmla="val 4999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53" name="Google Shape;153;p23"/>
          <p:cNvCxnSpPr>
            <a:stCxn id="154" idx="0"/>
            <a:endCxn id="142" idx="2"/>
          </p:cNvCxnSpPr>
          <p:nvPr/>
        </p:nvCxnSpPr>
        <p:spPr>
          <a:xfrm rot="-5400000">
            <a:off x="3203550" y="3217313"/>
            <a:ext cx="1989600" cy="478800"/>
          </a:xfrm>
          <a:prstGeom prst="bentConnector3">
            <a:avLst>
              <a:gd fmla="val 25408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41" name="Google Shape;141;p23"/>
          <p:cNvSpPr txBox="1"/>
          <p:nvPr/>
        </p:nvSpPr>
        <p:spPr>
          <a:xfrm>
            <a:off x="3448250" y="345550"/>
            <a:ext cx="15405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Homepage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1794600" y="2095475"/>
            <a:ext cx="10332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Data Source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4007313" y="2095475"/>
            <a:ext cx="8607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Database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4965300" y="3271925"/>
            <a:ext cx="15381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Tableau dashboard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2559600" y="3139588"/>
            <a:ext cx="15381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Machine learning codes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GitHub links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1834375" y="3912838"/>
            <a:ext cx="15381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Kaggle dataset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5" name="Google Shape;155;p23"/>
          <p:cNvCxnSpPr>
            <a:stCxn id="141" idx="2"/>
            <a:endCxn id="151" idx="0"/>
          </p:cNvCxnSpPr>
          <p:nvPr/>
        </p:nvCxnSpPr>
        <p:spPr>
          <a:xfrm flipH="1" rot="-5400000">
            <a:off x="4276250" y="654100"/>
            <a:ext cx="1400400" cy="15159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56" name="Google Shape;156;p23"/>
          <p:cNvCxnSpPr>
            <a:stCxn id="144" idx="2"/>
            <a:endCxn id="157" idx="0"/>
          </p:cNvCxnSpPr>
          <p:nvPr/>
        </p:nvCxnSpPr>
        <p:spPr>
          <a:xfrm rot="5400000">
            <a:off x="942900" y="2544575"/>
            <a:ext cx="1451100" cy="1285500"/>
          </a:xfrm>
          <a:prstGeom prst="bentConnector3">
            <a:avLst>
              <a:gd fmla="val 86872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58" name="Google Shape;158;p23"/>
          <p:cNvCxnSpPr>
            <a:stCxn id="159" idx="0"/>
            <a:endCxn id="160" idx="2"/>
          </p:cNvCxnSpPr>
          <p:nvPr/>
        </p:nvCxnSpPr>
        <p:spPr>
          <a:xfrm rot="-5400000">
            <a:off x="864875" y="2692475"/>
            <a:ext cx="462300" cy="600"/>
          </a:xfrm>
          <a:prstGeom prst="bentConnector3">
            <a:avLst>
              <a:gd fmla="val 49984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61" name="Google Shape;161;p23"/>
          <p:cNvCxnSpPr>
            <a:endCxn id="142" idx="2"/>
          </p:cNvCxnSpPr>
          <p:nvPr/>
        </p:nvCxnSpPr>
        <p:spPr>
          <a:xfrm flipH="1" rot="5400000">
            <a:off x="3999213" y="2900225"/>
            <a:ext cx="1982100" cy="1105200"/>
          </a:xfrm>
          <a:prstGeom prst="bentConnector3">
            <a:avLst>
              <a:gd fmla="val 25119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62" name="Google Shape;162;p23"/>
          <p:cNvSpPr txBox="1"/>
          <p:nvPr/>
        </p:nvSpPr>
        <p:spPr>
          <a:xfrm>
            <a:off x="2877900" y="986925"/>
            <a:ext cx="1219800" cy="3540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Project Overview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546575" y="2095475"/>
            <a:ext cx="10983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About FoodMart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3010350" y="2095475"/>
            <a:ext cx="6366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Model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4801850" y="4443875"/>
            <a:ext cx="15381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New Tables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Stored in GitHub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3189900" y="4451513"/>
            <a:ext cx="15381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Code for building tables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GitHub link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326675" y="2923925"/>
            <a:ext cx="15381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Wikipedia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3"/>
          <p:cNvSpPr txBox="1"/>
          <p:nvPr/>
        </p:nvSpPr>
        <p:spPr>
          <a:xfrm>
            <a:off x="5228400" y="2112275"/>
            <a:ext cx="1011900" cy="3540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Visualization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3"/>
          <p:cNvSpPr txBox="1"/>
          <p:nvPr/>
        </p:nvSpPr>
        <p:spPr>
          <a:xfrm>
            <a:off x="6744300" y="2112275"/>
            <a:ext cx="1011900" cy="3540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About Us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4303650" y="986925"/>
            <a:ext cx="1011900" cy="3540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Summary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6" name="Google Shape;166;p23"/>
          <p:cNvCxnSpPr>
            <a:stCxn id="164" idx="0"/>
            <a:endCxn id="141" idx="2"/>
          </p:cNvCxnSpPr>
          <p:nvPr/>
        </p:nvCxnSpPr>
        <p:spPr>
          <a:xfrm flipH="1" rot="5400000">
            <a:off x="5034150" y="-103825"/>
            <a:ext cx="1400400" cy="30318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67" name="Google Shape;167;p23"/>
          <p:cNvCxnSpPr>
            <a:stCxn id="146" idx="0"/>
            <a:endCxn id="141" idx="2"/>
          </p:cNvCxnSpPr>
          <p:nvPr/>
        </p:nvCxnSpPr>
        <p:spPr>
          <a:xfrm rot="-5400000">
            <a:off x="3081750" y="958775"/>
            <a:ext cx="1383600" cy="8898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68" name="Google Shape;168;p23"/>
          <p:cNvCxnSpPr>
            <a:stCxn id="160" idx="0"/>
            <a:endCxn id="141" idx="2"/>
          </p:cNvCxnSpPr>
          <p:nvPr/>
        </p:nvCxnSpPr>
        <p:spPr>
          <a:xfrm rot="-5400000">
            <a:off x="1965275" y="-157675"/>
            <a:ext cx="1383600" cy="31227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57" name="Google Shape;157;p23"/>
          <p:cNvSpPr txBox="1"/>
          <p:nvPr/>
        </p:nvSpPr>
        <p:spPr>
          <a:xfrm>
            <a:off x="256500" y="3912838"/>
            <a:ext cx="15381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Dataset Sample 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Filter search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6481200" y="3912850"/>
            <a:ext cx="15381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Team member 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social media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0" name="Google Shape;170;p23"/>
          <p:cNvCxnSpPr>
            <a:stCxn id="164" idx="2"/>
            <a:endCxn id="169" idx="0"/>
          </p:cNvCxnSpPr>
          <p:nvPr/>
        </p:nvCxnSpPr>
        <p:spPr>
          <a:xfrm flipH="1" rot="-5400000">
            <a:off x="6527250" y="3189275"/>
            <a:ext cx="1446600" cy="600"/>
          </a:xfrm>
          <a:prstGeom prst="bentConnector3">
            <a:avLst>
              <a:gd fmla="val 49999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type="title"/>
          </p:nvPr>
        </p:nvSpPr>
        <p:spPr>
          <a:xfrm>
            <a:off x="727650" y="5115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https://minhaskamal.github.io/DownGit/#/home?url=https:%2F%2Fgithub.com%2Fbpiffard%2FCapstone_Final_Group_Project%2Ftree%2Fceline%2FFoodMart</a:t>
            </a:r>
            <a:endParaRPr/>
          </a:p>
        </p:txBody>
      </p:sp>
      <p:sp>
        <p:nvSpPr>
          <p:cNvPr id="176" name="Google Shape;176;p24"/>
          <p:cNvSpPr txBox="1"/>
          <p:nvPr>
            <p:ph idx="1" type="body"/>
          </p:nvPr>
        </p:nvSpPr>
        <p:spPr>
          <a:xfrm>
            <a:off x="372850" y="1338200"/>
            <a:ext cx="8384700" cy="35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 txBox="1"/>
          <p:nvPr/>
        </p:nvSpPr>
        <p:spPr>
          <a:xfrm>
            <a:off x="472825" y="0"/>
            <a:ext cx="8488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Webpage library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78" name="Google Shape;17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25" y="301050"/>
            <a:ext cx="90512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728344" y="1318650"/>
            <a:ext cx="2207700" cy="55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</a:t>
            </a:r>
            <a:endParaRPr b="0"/>
          </a:p>
        </p:txBody>
      </p:sp>
      <p:sp>
        <p:nvSpPr>
          <p:cNvPr id="184" name="Google Shape;184;p25"/>
          <p:cNvSpPr txBox="1"/>
          <p:nvPr>
            <p:ph idx="1" type="body"/>
          </p:nvPr>
        </p:nvSpPr>
        <p:spPr>
          <a:xfrm>
            <a:off x="2075650" y="1999350"/>
            <a:ext cx="2447100" cy="30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Stella Kahachatryan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/>
              <a:t>Gian Marcelin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/>
              <a:t>Carlos Morales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/>
              <a:t>Berns Piffard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/>
              <a:t>Celine Wang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/>
              <a:t>Hilda Hernandez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</a:endParaRPr>
          </a:p>
        </p:txBody>
      </p:sp>
      <p:sp>
        <p:nvSpPr>
          <p:cNvPr id="185" name="Google Shape;185;p25"/>
          <p:cNvSpPr txBox="1"/>
          <p:nvPr/>
        </p:nvSpPr>
        <p:spPr>
          <a:xfrm>
            <a:off x="3275370" y="3902663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CEO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186" name="Google Shape;186;p25"/>
          <p:cNvSpPr txBox="1"/>
          <p:nvPr/>
        </p:nvSpPr>
        <p:spPr>
          <a:xfrm>
            <a:off x="5230277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CFO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187" name="Google Shape;187;p25"/>
          <p:cNvSpPr txBox="1"/>
          <p:nvPr/>
        </p:nvSpPr>
        <p:spPr>
          <a:xfrm>
            <a:off x="5230277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Vinny Viewer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8" name="Google Shape;188;p25"/>
          <p:cNvSpPr txBox="1"/>
          <p:nvPr/>
        </p:nvSpPr>
        <p:spPr>
          <a:xfrm>
            <a:off x="7252904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Sales Director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189" name="Google Shape;189;p25"/>
          <p:cNvSpPr txBox="1"/>
          <p:nvPr/>
        </p:nvSpPr>
        <p:spPr>
          <a:xfrm>
            <a:off x="7252929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Wendy Writer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